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0"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5" autoAdjust="0"/>
    <p:restoredTop sz="94660"/>
  </p:normalViewPr>
  <p:slideViewPr>
    <p:cSldViewPr snapToGrid="0">
      <p:cViewPr>
        <p:scale>
          <a:sx n="25" d="100"/>
          <a:sy n="25" d="100"/>
        </p:scale>
        <p:origin x="-808" y="-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1"/>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642" indent="0" algn="ctr">
              <a:buNone/>
              <a:defRPr sz="9600"/>
            </a:lvl2pPr>
            <a:lvl3pPr marL="4389285" indent="0" algn="ctr">
              <a:buNone/>
              <a:defRPr sz="8640"/>
            </a:lvl3pPr>
            <a:lvl4pPr marL="6583927" indent="0" algn="ctr">
              <a:buNone/>
              <a:defRPr sz="7680"/>
            </a:lvl4pPr>
            <a:lvl5pPr marL="8778569" indent="0" algn="ctr">
              <a:buNone/>
              <a:defRPr sz="7680"/>
            </a:lvl5pPr>
            <a:lvl6pPr marL="10973211" indent="0" algn="ctr">
              <a:buNone/>
              <a:defRPr sz="7680"/>
            </a:lvl6pPr>
            <a:lvl7pPr marL="13167854" indent="0" algn="ctr">
              <a:buNone/>
              <a:defRPr sz="7680"/>
            </a:lvl7pPr>
            <a:lvl8pPr marL="15362496" indent="0" algn="ctr">
              <a:buNone/>
              <a:defRPr sz="7680"/>
            </a:lvl8pPr>
            <a:lvl9pPr marL="17557138"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B30EB8-1D46-4521-AF9F-3ACE8A5773A8}"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47BF8-F3B4-4652-AC51-80CCA56D9CDE}" type="slidenum">
              <a:rPr lang="en-US" smtClean="0"/>
              <a:t>‹#›</a:t>
            </a:fld>
            <a:endParaRPr lang="en-US"/>
          </a:p>
        </p:txBody>
      </p:sp>
    </p:spTree>
    <p:extLst>
      <p:ext uri="{BB962C8B-B14F-4D97-AF65-F5344CB8AC3E}">
        <p14:creationId xmlns:p14="http://schemas.microsoft.com/office/powerpoint/2010/main" val="1547450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B30EB8-1D46-4521-AF9F-3ACE8A5773A8}"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47BF8-F3B4-4652-AC51-80CCA56D9CDE}" type="slidenum">
              <a:rPr lang="en-US" smtClean="0"/>
              <a:t>‹#›</a:t>
            </a:fld>
            <a:endParaRPr lang="en-US"/>
          </a:p>
        </p:txBody>
      </p:sp>
    </p:spTree>
    <p:extLst>
      <p:ext uri="{BB962C8B-B14F-4D97-AF65-F5344CB8AC3E}">
        <p14:creationId xmlns:p14="http://schemas.microsoft.com/office/powerpoint/2010/main" val="2695290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B30EB8-1D46-4521-AF9F-3ACE8A5773A8}"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47BF8-F3B4-4652-AC51-80CCA56D9CDE}" type="slidenum">
              <a:rPr lang="en-US" smtClean="0"/>
              <a:t>‹#›</a:t>
            </a:fld>
            <a:endParaRPr lang="en-US"/>
          </a:p>
        </p:txBody>
      </p:sp>
    </p:spTree>
    <p:extLst>
      <p:ext uri="{BB962C8B-B14F-4D97-AF65-F5344CB8AC3E}">
        <p14:creationId xmlns:p14="http://schemas.microsoft.com/office/powerpoint/2010/main" val="2225004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B30EB8-1D46-4521-AF9F-3ACE8A5773A8}"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47BF8-F3B4-4652-AC51-80CCA56D9CDE}" type="slidenum">
              <a:rPr lang="en-US" smtClean="0"/>
              <a:t>‹#›</a:t>
            </a:fld>
            <a:endParaRPr lang="en-US"/>
          </a:p>
        </p:txBody>
      </p:sp>
    </p:spTree>
    <p:extLst>
      <p:ext uri="{BB962C8B-B14F-4D97-AF65-F5344CB8AC3E}">
        <p14:creationId xmlns:p14="http://schemas.microsoft.com/office/powerpoint/2010/main" val="11773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1"/>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642" indent="0">
              <a:buNone/>
              <a:defRPr sz="9600">
                <a:solidFill>
                  <a:schemeClr val="tx1">
                    <a:tint val="75000"/>
                  </a:schemeClr>
                </a:solidFill>
              </a:defRPr>
            </a:lvl2pPr>
            <a:lvl3pPr marL="4389285" indent="0">
              <a:buNone/>
              <a:defRPr sz="8640">
                <a:solidFill>
                  <a:schemeClr val="tx1">
                    <a:tint val="75000"/>
                  </a:schemeClr>
                </a:solidFill>
              </a:defRPr>
            </a:lvl3pPr>
            <a:lvl4pPr marL="6583927" indent="0">
              <a:buNone/>
              <a:defRPr sz="7680">
                <a:solidFill>
                  <a:schemeClr val="tx1">
                    <a:tint val="75000"/>
                  </a:schemeClr>
                </a:solidFill>
              </a:defRPr>
            </a:lvl4pPr>
            <a:lvl5pPr marL="8778569" indent="0">
              <a:buNone/>
              <a:defRPr sz="7680">
                <a:solidFill>
                  <a:schemeClr val="tx1">
                    <a:tint val="75000"/>
                  </a:schemeClr>
                </a:solidFill>
              </a:defRPr>
            </a:lvl5pPr>
            <a:lvl6pPr marL="10973211" indent="0">
              <a:buNone/>
              <a:defRPr sz="7680">
                <a:solidFill>
                  <a:schemeClr val="tx1">
                    <a:tint val="75000"/>
                  </a:schemeClr>
                </a:solidFill>
              </a:defRPr>
            </a:lvl6pPr>
            <a:lvl7pPr marL="13167854" indent="0">
              <a:buNone/>
              <a:defRPr sz="7680">
                <a:solidFill>
                  <a:schemeClr val="tx1">
                    <a:tint val="75000"/>
                  </a:schemeClr>
                </a:solidFill>
              </a:defRPr>
            </a:lvl7pPr>
            <a:lvl8pPr marL="15362496" indent="0">
              <a:buNone/>
              <a:defRPr sz="7680">
                <a:solidFill>
                  <a:schemeClr val="tx1">
                    <a:tint val="75000"/>
                  </a:schemeClr>
                </a:solidFill>
              </a:defRPr>
            </a:lvl8pPr>
            <a:lvl9pPr marL="17557138"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30EB8-1D46-4521-AF9F-3ACE8A5773A8}"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47BF8-F3B4-4652-AC51-80CCA56D9CDE}" type="slidenum">
              <a:rPr lang="en-US" smtClean="0"/>
              <a:t>‹#›</a:t>
            </a:fld>
            <a:endParaRPr lang="en-US"/>
          </a:p>
        </p:txBody>
      </p:sp>
    </p:spTree>
    <p:extLst>
      <p:ext uri="{BB962C8B-B14F-4D97-AF65-F5344CB8AC3E}">
        <p14:creationId xmlns:p14="http://schemas.microsoft.com/office/powerpoint/2010/main" val="2385301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B30EB8-1D46-4521-AF9F-3ACE8A5773A8}"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547BF8-F3B4-4652-AC51-80CCA56D9CDE}" type="slidenum">
              <a:rPr lang="en-US" smtClean="0"/>
              <a:t>‹#›</a:t>
            </a:fld>
            <a:endParaRPr lang="en-US"/>
          </a:p>
        </p:txBody>
      </p:sp>
    </p:spTree>
    <p:extLst>
      <p:ext uri="{BB962C8B-B14F-4D97-AF65-F5344CB8AC3E}">
        <p14:creationId xmlns:p14="http://schemas.microsoft.com/office/powerpoint/2010/main" val="3676122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642" indent="0">
              <a:buNone/>
              <a:defRPr sz="9600" b="1"/>
            </a:lvl2pPr>
            <a:lvl3pPr marL="4389285" indent="0">
              <a:buNone/>
              <a:defRPr sz="8640" b="1"/>
            </a:lvl3pPr>
            <a:lvl4pPr marL="6583927" indent="0">
              <a:buNone/>
              <a:defRPr sz="7680" b="1"/>
            </a:lvl4pPr>
            <a:lvl5pPr marL="8778569" indent="0">
              <a:buNone/>
              <a:defRPr sz="7680" b="1"/>
            </a:lvl5pPr>
            <a:lvl6pPr marL="10973211" indent="0">
              <a:buNone/>
              <a:defRPr sz="7680" b="1"/>
            </a:lvl6pPr>
            <a:lvl7pPr marL="13167854" indent="0">
              <a:buNone/>
              <a:defRPr sz="7680" b="1"/>
            </a:lvl7pPr>
            <a:lvl8pPr marL="15362496" indent="0">
              <a:buNone/>
              <a:defRPr sz="7680" b="1"/>
            </a:lvl8pPr>
            <a:lvl9pPr marL="17557138" indent="0">
              <a:buNone/>
              <a:defRPr sz="7680" b="1"/>
            </a:lvl9pPr>
          </a:lstStyle>
          <a:p>
            <a:pPr lvl="0"/>
            <a:r>
              <a:rPr lang="en-US"/>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3" y="8069582"/>
            <a:ext cx="18659477" cy="3954778"/>
          </a:xfrm>
        </p:spPr>
        <p:txBody>
          <a:bodyPr anchor="b"/>
          <a:lstStyle>
            <a:lvl1pPr marL="0" indent="0">
              <a:buNone/>
              <a:defRPr sz="11520" b="1"/>
            </a:lvl1pPr>
            <a:lvl2pPr marL="2194642" indent="0">
              <a:buNone/>
              <a:defRPr sz="9600" b="1"/>
            </a:lvl2pPr>
            <a:lvl3pPr marL="4389285" indent="0">
              <a:buNone/>
              <a:defRPr sz="8640" b="1"/>
            </a:lvl3pPr>
            <a:lvl4pPr marL="6583927" indent="0">
              <a:buNone/>
              <a:defRPr sz="7680" b="1"/>
            </a:lvl4pPr>
            <a:lvl5pPr marL="8778569" indent="0">
              <a:buNone/>
              <a:defRPr sz="7680" b="1"/>
            </a:lvl5pPr>
            <a:lvl6pPr marL="10973211" indent="0">
              <a:buNone/>
              <a:defRPr sz="7680" b="1"/>
            </a:lvl6pPr>
            <a:lvl7pPr marL="13167854" indent="0">
              <a:buNone/>
              <a:defRPr sz="7680" b="1"/>
            </a:lvl7pPr>
            <a:lvl8pPr marL="15362496" indent="0">
              <a:buNone/>
              <a:defRPr sz="7680" b="1"/>
            </a:lvl8pPr>
            <a:lvl9pPr marL="17557138" indent="0">
              <a:buNone/>
              <a:defRPr sz="7680" b="1"/>
            </a:lvl9pPr>
          </a:lstStyle>
          <a:p>
            <a:pPr lvl="0"/>
            <a:r>
              <a:rPr lang="en-US"/>
              <a:t>Edit Master text styles</a:t>
            </a:r>
          </a:p>
        </p:txBody>
      </p:sp>
      <p:sp>
        <p:nvSpPr>
          <p:cNvPr id="6" name="Content Placeholder 5"/>
          <p:cNvSpPr>
            <a:spLocks noGrp="1"/>
          </p:cNvSpPr>
          <p:nvPr>
            <p:ph sz="quarter" idx="4"/>
          </p:nvPr>
        </p:nvSpPr>
        <p:spPr>
          <a:xfrm>
            <a:off x="22219923"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B30EB8-1D46-4521-AF9F-3ACE8A5773A8}" type="datetimeFigureOut">
              <a:rPr lang="en-US" smtClean="0"/>
              <a:t>4/20/2023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547BF8-F3B4-4652-AC51-80CCA56D9CDE}" type="slidenum">
              <a:rPr lang="en-US" smtClean="0"/>
              <a:t>‹#›</a:t>
            </a:fld>
            <a:endParaRPr lang="en-US"/>
          </a:p>
        </p:txBody>
      </p:sp>
    </p:spTree>
    <p:extLst>
      <p:ext uri="{BB962C8B-B14F-4D97-AF65-F5344CB8AC3E}">
        <p14:creationId xmlns:p14="http://schemas.microsoft.com/office/powerpoint/2010/main" val="1217230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B30EB8-1D46-4521-AF9F-3ACE8A5773A8}" type="datetimeFigureOut">
              <a:rPr lang="en-US" smtClean="0"/>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547BF8-F3B4-4652-AC51-80CCA56D9CDE}" type="slidenum">
              <a:rPr lang="en-US" smtClean="0"/>
              <a:t>‹#›</a:t>
            </a:fld>
            <a:endParaRPr lang="en-US"/>
          </a:p>
        </p:txBody>
      </p:sp>
    </p:spTree>
    <p:extLst>
      <p:ext uri="{BB962C8B-B14F-4D97-AF65-F5344CB8AC3E}">
        <p14:creationId xmlns:p14="http://schemas.microsoft.com/office/powerpoint/2010/main" val="283200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30EB8-1D46-4521-AF9F-3ACE8A5773A8}" type="datetimeFigureOut">
              <a:rPr lang="en-US" smtClean="0"/>
              <a:t>4/20/2023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547BF8-F3B4-4652-AC51-80CCA56D9CDE}" type="slidenum">
              <a:rPr lang="en-US" smtClean="0"/>
              <a:t>‹#›</a:t>
            </a:fld>
            <a:endParaRPr lang="en-US"/>
          </a:p>
        </p:txBody>
      </p:sp>
    </p:spTree>
    <p:extLst>
      <p:ext uri="{BB962C8B-B14F-4D97-AF65-F5344CB8AC3E}">
        <p14:creationId xmlns:p14="http://schemas.microsoft.com/office/powerpoint/2010/main" val="1290689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1"/>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1"/>
            </a:lvl1pPr>
            <a:lvl2pPr>
              <a:defRPr sz="13441"/>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642" indent="0">
              <a:buNone/>
              <a:defRPr sz="6720"/>
            </a:lvl2pPr>
            <a:lvl3pPr marL="4389285" indent="0">
              <a:buNone/>
              <a:defRPr sz="5760"/>
            </a:lvl3pPr>
            <a:lvl4pPr marL="6583927" indent="0">
              <a:buNone/>
              <a:defRPr sz="4800"/>
            </a:lvl4pPr>
            <a:lvl5pPr marL="8778569" indent="0">
              <a:buNone/>
              <a:defRPr sz="4800"/>
            </a:lvl5pPr>
            <a:lvl6pPr marL="10973211" indent="0">
              <a:buNone/>
              <a:defRPr sz="4800"/>
            </a:lvl6pPr>
            <a:lvl7pPr marL="13167854" indent="0">
              <a:buNone/>
              <a:defRPr sz="4800"/>
            </a:lvl7pPr>
            <a:lvl8pPr marL="15362496" indent="0">
              <a:buNone/>
              <a:defRPr sz="4800"/>
            </a:lvl8pPr>
            <a:lvl9pPr marL="17557138"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09B30EB8-1D46-4521-AF9F-3ACE8A5773A8}"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547BF8-F3B4-4652-AC51-80CCA56D9CDE}" type="slidenum">
              <a:rPr lang="en-US" smtClean="0"/>
              <a:t>‹#›</a:t>
            </a:fld>
            <a:endParaRPr lang="en-US"/>
          </a:p>
        </p:txBody>
      </p:sp>
    </p:spTree>
    <p:extLst>
      <p:ext uri="{BB962C8B-B14F-4D97-AF65-F5344CB8AC3E}">
        <p14:creationId xmlns:p14="http://schemas.microsoft.com/office/powerpoint/2010/main" val="3231039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1"/>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1"/>
            </a:lvl1pPr>
            <a:lvl2pPr marL="2194642" indent="0">
              <a:buNone/>
              <a:defRPr sz="13441"/>
            </a:lvl2pPr>
            <a:lvl3pPr marL="4389285" indent="0">
              <a:buNone/>
              <a:defRPr sz="11520"/>
            </a:lvl3pPr>
            <a:lvl4pPr marL="6583927" indent="0">
              <a:buNone/>
              <a:defRPr sz="9600"/>
            </a:lvl4pPr>
            <a:lvl5pPr marL="8778569" indent="0">
              <a:buNone/>
              <a:defRPr sz="9600"/>
            </a:lvl5pPr>
            <a:lvl6pPr marL="10973211" indent="0">
              <a:buNone/>
              <a:defRPr sz="9600"/>
            </a:lvl6pPr>
            <a:lvl7pPr marL="13167854" indent="0">
              <a:buNone/>
              <a:defRPr sz="9600"/>
            </a:lvl7pPr>
            <a:lvl8pPr marL="15362496" indent="0">
              <a:buNone/>
              <a:defRPr sz="9600"/>
            </a:lvl8pPr>
            <a:lvl9pPr marL="17557138"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642" indent="0">
              <a:buNone/>
              <a:defRPr sz="6720"/>
            </a:lvl2pPr>
            <a:lvl3pPr marL="4389285" indent="0">
              <a:buNone/>
              <a:defRPr sz="5760"/>
            </a:lvl3pPr>
            <a:lvl4pPr marL="6583927" indent="0">
              <a:buNone/>
              <a:defRPr sz="4800"/>
            </a:lvl4pPr>
            <a:lvl5pPr marL="8778569" indent="0">
              <a:buNone/>
              <a:defRPr sz="4800"/>
            </a:lvl5pPr>
            <a:lvl6pPr marL="10973211" indent="0">
              <a:buNone/>
              <a:defRPr sz="4800"/>
            </a:lvl6pPr>
            <a:lvl7pPr marL="13167854" indent="0">
              <a:buNone/>
              <a:defRPr sz="4800"/>
            </a:lvl7pPr>
            <a:lvl8pPr marL="15362496" indent="0">
              <a:buNone/>
              <a:defRPr sz="4800"/>
            </a:lvl8pPr>
            <a:lvl9pPr marL="17557138"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09B30EB8-1D46-4521-AF9F-3ACE8A5773A8}"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547BF8-F3B4-4652-AC51-80CCA56D9CDE}" type="slidenum">
              <a:rPr lang="en-US" smtClean="0"/>
              <a:t>‹#›</a:t>
            </a:fld>
            <a:endParaRPr lang="en-US"/>
          </a:p>
        </p:txBody>
      </p:sp>
    </p:spTree>
    <p:extLst>
      <p:ext uri="{BB962C8B-B14F-4D97-AF65-F5344CB8AC3E}">
        <p14:creationId xmlns:p14="http://schemas.microsoft.com/office/powerpoint/2010/main" val="3673893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09B30EB8-1D46-4521-AF9F-3ACE8A5773A8}" type="datetimeFigureOut">
              <a:rPr lang="en-US" smtClean="0"/>
              <a:t>4/20/2023</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E0547BF8-F3B4-4652-AC51-80CCA56D9CDE}" type="slidenum">
              <a:rPr lang="en-US" smtClean="0"/>
              <a:t>‹#›</a:t>
            </a:fld>
            <a:endParaRPr lang="en-US"/>
          </a:p>
        </p:txBody>
      </p:sp>
    </p:spTree>
    <p:extLst>
      <p:ext uri="{BB962C8B-B14F-4D97-AF65-F5344CB8AC3E}">
        <p14:creationId xmlns:p14="http://schemas.microsoft.com/office/powerpoint/2010/main" val="17562810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389285" rtl="0" eaLnBrk="1" latinLnBrk="0" hangingPunct="1">
        <a:lnSpc>
          <a:spcPct val="90000"/>
        </a:lnSpc>
        <a:spcBef>
          <a:spcPct val="0"/>
        </a:spcBef>
        <a:buNone/>
        <a:defRPr sz="21121" kern="1200">
          <a:solidFill>
            <a:schemeClr val="tx1"/>
          </a:solidFill>
          <a:latin typeface="+mj-lt"/>
          <a:ea typeface="+mj-ea"/>
          <a:cs typeface="+mj-cs"/>
        </a:defRPr>
      </a:lvl1pPr>
    </p:titleStyle>
    <p:bodyStyle>
      <a:lvl1pPr marL="1097321" indent="-1097321" algn="l" defTabSz="4389285" rtl="0" eaLnBrk="1" latinLnBrk="0" hangingPunct="1">
        <a:lnSpc>
          <a:spcPct val="90000"/>
        </a:lnSpc>
        <a:spcBef>
          <a:spcPts val="4800"/>
        </a:spcBef>
        <a:buFont typeface="Arial" panose="020B0604020202020204" pitchFamily="34" charset="0"/>
        <a:buChar char="•"/>
        <a:defRPr sz="13441" kern="1200">
          <a:solidFill>
            <a:schemeClr val="tx1"/>
          </a:solidFill>
          <a:latin typeface="+mn-lt"/>
          <a:ea typeface="+mn-ea"/>
          <a:cs typeface="+mn-cs"/>
        </a:defRPr>
      </a:lvl1pPr>
      <a:lvl2pPr marL="3291963" indent="-1097321" algn="l" defTabSz="4389285"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606" indent="-1097321" algn="l" defTabSz="4389285"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1248" indent="-1097321" algn="l" defTabSz="4389285"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890" indent="-1097321" algn="l" defTabSz="4389285"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533" indent="-1097321" algn="l" defTabSz="4389285"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5175" indent="-1097321" algn="l" defTabSz="4389285"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817" indent="-1097321" algn="l" defTabSz="4389285"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4460" indent="-1097321" algn="l" defTabSz="4389285"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285" rtl="0" eaLnBrk="1" latinLnBrk="0" hangingPunct="1">
        <a:defRPr sz="8640" kern="1200">
          <a:solidFill>
            <a:schemeClr val="tx1"/>
          </a:solidFill>
          <a:latin typeface="+mn-lt"/>
          <a:ea typeface="+mn-ea"/>
          <a:cs typeface="+mn-cs"/>
        </a:defRPr>
      </a:lvl1pPr>
      <a:lvl2pPr marL="2194642" algn="l" defTabSz="4389285" rtl="0" eaLnBrk="1" latinLnBrk="0" hangingPunct="1">
        <a:defRPr sz="8640" kern="1200">
          <a:solidFill>
            <a:schemeClr val="tx1"/>
          </a:solidFill>
          <a:latin typeface="+mn-lt"/>
          <a:ea typeface="+mn-ea"/>
          <a:cs typeface="+mn-cs"/>
        </a:defRPr>
      </a:lvl2pPr>
      <a:lvl3pPr marL="4389285" algn="l" defTabSz="4389285" rtl="0" eaLnBrk="1" latinLnBrk="0" hangingPunct="1">
        <a:defRPr sz="8640" kern="1200">
          <a:solidFill>
            <a:schemeClr val="tx1"/>
          </a:solidFill>
          <a:latin typeface="+mn-lt"/>
          <a:ea typeface="+mn-ea"/>
          <a:cs typeface="+mn-cs"/>
        </a:defRPr>
      </a:lvl3pPr>
      <a:lvl4pPr marL="6583927" algn="l" defTabSz="4389285" rtl="0" eaLnBrk="1" latinLnBrk="0" hangingPunct="1">
        <a:defRPr sz="8640" kern="1200">
          <a:solidFill>
            <a:schemeClr val="tx1"/>
          </a:solidFill>
          <a:latin typeface="+mn-lt"/>
          <a:ea typeface="+mn-ea"/>
          <a:cs typeface="+mn-cs"/>
        </a:defRPr>
      </a:lvl4pPr>
      <a:lvl5pPr marL="8778569" algn="l" defTabSz="4389285" rtl="0" eaLnBrk="1" latinLnBrk="0" hangingPunct="1">
        <a:defRPr sz="8640" kern="1200">
          <a:solidFill>
            <a:schemeClr val="tx1"/>
          </a:solidFill>
          <a:latin typeface="+mn-lt"/>
          <a:ea typeface="+mn-ea"/>
          <a:cs typeface="+mn-cs"/>
        </a:defRPr>
      </a:lvl5pPr>
      <a:lvl6pPr marL="10973211" algn="l" defTabSz="4389285" rtl="0" eaLnBrk="1" latinLnBrk="0" hangingPunct="1">
        <a:defRPr sz="8640" kern="1200">
          <a:solidFill>
            <a:schemeClr val="tx1"/>
          </a:solidFill>
          <a:latin typeface="+mn-lt"/>
          <a:ea typeface="+mn-ea"/>
          <a:cs typeface="+mn-cs"/>
        </a:defRPr>
      </a:lvl6pPr>
      <a:lvl7pPr marL="13167854" algn="l" defTabSz="4389285" rtl="0" eaLnBrk="1" latinLnBrk="0" hangingPunct="1">
        <a:defRPr sz="8640" kern="1200">
          <a:solidFill>
            <a:schemeClr val="tx1"/>
          </a:solidFill>
          <a:latin typeface="+mn-lt"/>
          <a:ea typeface="+mn-ea"/>
          <a:cs typeface="+mn-cs"/>
        </a:defRPr>
      </a:lvl7pPr>
      <a:lvl8pPr marL="15362496" algn="l" defTabSz="4389285" rtl="0" eaLnBrk="1" latinLnBrk="0" hangingPunct="1">
        <a:defRPr sz="8640" kern="1200">
          <a:solidFill>
            <a:schemeClr val="tx1"/>
          </a:solidFill>
          <a:latin typeface="+mn-lt"/>
          <a:ea typeface="+mn-ea"/>
          <a:cs typeface="+mn-cs"/>
        </a:defRPr>
      </a:lvl8pPr>
      <a:lvl9pPr marL="17557138" algn="l" defTabSz="4389285"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AD433C-959A-4FD5-8269-F5F39D13A521}"/>
              </a:ext>
            </a:extLst>
          </p:cNvPr>
          <p:cNvPicPr>
            <a:picLocks noChangeAspect="1"/>
          </p:cNvPicPr>
          <p:nvPr/>
        </p:nvPicPr>
        <p:blipFill>
          <a:blip r:embed="rId2"/>
          <a:stretch>
            <a:fillRect/>
          </a:stretch>
        </p:blipFill>
        <p:spPr>
          <a:xfrm>
            <a:off x="13633383" y="15153443"/>
            <a:ext cx="11632176" cy="7827942"/>
          </a:xfrm>
          <a:prstGeom prst="rect">
            <a:avLst/>
          </a:prstGeom>
        </p:spPr>
      </p:pic>
      <p:pic>
        <p:nvPicPr>
          <p:cNvPr id="31" name="Picture 30">
            <a:extLst>
              <a:ext uri="{FF2B5EF4-FFF2-40B4-BE49-F238E27FC236}">
                <a16:creationId xmlns:a16="http://schemas.microsoft.com/office/drawing/2014/main" id="{495F03A0-C6A2-45F9-BDFE-EE572AE0F980}"/>
              </a:ext>
            </a:extLst>
          </p:cNvPr>
          <p:cNvPicPr>
            <a:picLocks noChangeAspect="1"/>
          </p:cNvPicPr>
          <p:nvPr/>
        </p:nvPicPr>
        <p:blipFill>
          <a:blip r:embed="rId3"/>
          <a:stretch>
            <a:fillRect/>
          </a:stretch>
        </p:blipFill>
        <p:spPr>
          <a:xfrm>
            <a:off x="13662197" y="23684080"/>
            <a:ext cx="11679739" cy="7861363"/>
          </a:xfrm>
          <a:prstGeom prst="rect">
            <a:avLst/>
          </a:prstGeom>
        </p:spPr>
      </p:pic>
      <p:sp>
        <p:nvSpPr>
          <p:cNvPr id="4" name="Rectangle 3">
            <a:extLst>
              <a:ext uri="{FF2B5EF4-FFF2-40B4-BE49-F238E27FC236}">
                <a16:creationId xmlns:a16="http://schemas.microsoft.com/office/drawing/2014/main" id="{9FC10EEC-492F-4338-B33D-2F69D98148F7}"/>
              </a:ext>
            </a:extLst>
          </p:cNvPr>
          <p:cNvSpPr/>
          <p:nvPr/>
        </p:nvSpPr>
        <p:spPr>
          <a:xfrm>
            <a:off x="0" y="44066"/>
            <a:ext cx="43891200" cy="302935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4629" dirty="0">
              <a:solidFill>
                <a:prstClr val="white"/>
              </a:solidFill>
            </a:endParaRPr>
          </a:p>
        </p:txBody>
      </p:sp>
      <p:pic>
        <p:nvPicPr>
          <p:cNvPr id="5" name="Picture 4">
            <a:extLst>
              <a:ext uri="{FF2B5EF4-FFF2-40B4-BE49-F238E27FC236}">
                <a16:creationId xmlns:a16="http://schemas.microsoft.com/office/drawing/2014/main" id="{8CA042B7-A41D-47F4-BCBD-192EB0858B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6420" y="235190"/>
            <a:ext cx="3457440" cy="2647103"/>
          </a:xfrm>
          <a:prstGeom prst="rect">
            <a:avLst/>
          </a:prstGeom>
        </p:spPr>
      </p:pic>
      <p:sp>
        <p:nvSpPr>
          <p:cNvPr id="6" name="Rectangle 5">
            <a:extLst>
              <a:ext uri="{FF2B5EF4-FFF2-40B4-BE49-F238E27FC236}">
                <a16:creationId xmlns:a16="http://schemas.microsoft.com/office/drawing/2014/main" id="{A7C7C216-1BFD-4F6A-9A93-8954D9779238}"/>
              </a:ext>
            </a:extLst>
          </p:cNvPr>
          <p:cNvSpPr/>
          <p:nvPr/>
        </p:nvSpPr>
        <p:spPr>
          <a:xfrm>
            <a:off x="10693511" y="370740"/>
            <a:ext cx="23668339" cy="1042273"/>
          </a:xfrm>
          <a:prstGeom prst="rect">
            <a:avLst/>
          </a:prstGeom>
        </p:spPr>
        <p:txBody>
          <a:bodyPr wrap="none">
            <a:spAutoFit/>
          </a:bodyPr>
          <a:lstStyle/>
          <a:p>
            <a:pPr lvl="0" algn="ctr"/>
            <a:r>
              <a:rPr lang="en-US" sz="6173" b="1" dirty="0">
                <a:solidFill>
                  <a:prstClr val="white"/>
                </a:solidFill>
              </a:rPr>
              <a:t>Multifaceted Influences on Carbon Dioxide Flux in Freshwater Wetlands</a:t>
            </a:r>
          </a:p>
        </p:txBody>
      </p:sp>
      <p:sp>
        <p:nvSpPr>
          <p:cNvPr id="7" name="TextBox 6">
            <a:extLst>
              <a:ext uri="{FF2B5EF4-FFF2-40B4-BE49-F238E27FC236}">
                <a16:creationId xmlns:a16="http://schemas.microsoft.com/office/drawing/2014/main" id="{7A71CF80-EC67-4C8C-8931-6ABEC52AE8FF}"/>
              </a:ext>
            </a:extLst>
          </p:cNvPr>
          <p:cNvSpPr txBox="1"/>
          <p:nvPr/>
        </p:nvSpPr>
        <p:spPr>
          <a:xfrm>
            <a:off x="11299302" y="1372957"/>
            <a:ext cx="22456755" cy="1754519"/>
          </a:xfrm>
          <a:prstGeom prst="rect">
            <a:avLst/>
          </a:prstGeom>
          <a:noFill/>
        </p:spPr>
        <p:txBody>
          <a:bodyPr wrap="square" rtlCol="0">
            <a:spAutoFit/>
          </a:bodyPr>
          <a:lstStyle/>
          <a:p>
            <a:pPr lvl="0" algn="ctr"/>
            <a:r>
              <a:rPr lang="en-US" sz="4629" dirty="0">
                <a:solidFill>
                  <a:prstClr val="white"/>
                </a:solidFill>
              </a:rPr>
              <a:t>Amy Madrigal, Dani Zarate, Kayla Emerson, </a:t>
            </a:r>
            <a:r>
              <a:rPr lang="en-US" sz="4629" dirty="0" err="1">
                <a:solidFill>
                  <a:prstClr val="white"/>
                </a:solidFill>
              </a:rPr>
              <a:t>Keridwen</a:t>
            </a:r>
            <a:r>
              <a:rPr lang="en-US" sz="4629" dirty="0">
                <a:solidFill>
                  <a:prstClr val="white"/>
                </a:solidFill>
              </a:rPr>
              <a:t> Whitmore, and Diego </a:t>
            </a:r>
            <a:r>
              <a:rPr lang="en-US" sz="4629" dirty="0" err="1">
                <a:solidFill>
                  <a:prstClr val="white"/>
                </a:solidFill>
              </a:rPr>
              <a:t>Riveros-Iregui</a:t>
            </a:r>
            <a:endParaRPr lang="en-US" sz="4629" baseline="30000" dirty="0">
              <a:solidFill>
                <a:prstClr val="white"/>
              </a:solidFill>
            </a:endParaRPr>
          </a:p>
          <a:p>
            <a:pPr lvl="0" algn="ctr"/>
            <a:r>
              <a:rPr lang="en-US" sz="4629" baseline="30000" dirty="0">
                <a:solidFill>
                  <a:prstClr val="white"/>
                </a:solidFill>
              </a:rPr>
              <a:t>University of North Carolina at Chapel Hill</a:t>
            </a:r>
            <a:endParaRPr lang="en-US" sz="4629" dirty="0">
              <a:solidFill>
                <a:prstClr val="white"/>
              </a:solidFill>
            </a:endParaRPr>
          </a:p>
          <a:p>
            <a:endParaRPr lang="en-US" sz="1543" dirty="0"/>
          </a:p>
        </p:txBody>
      </p:sp>
      <p:sp>
        <p:nvSpPr>
          <p:cNvPr id="15" name="Text Box 192">
            <a:extLst>
              <a:ext uri="{FF2B5EF4-FFF2-40B4-BE49-F238E27FC236}">
                <a16:creationId xmlns:a16="http://schemas.microsoft.com/office/drawing/2014/main" id="{959832A1-77CB-45A4-849A-D08479B847EF}"/>
              </a:ext>
            </a:extLst>
          </p:cNvPr>
          <p:cNvSpPr txBox="1">
            <a:spLocks noChangeArrowheads="1"/>
          </p:cNvSpPr>
          <p:nvPr/>
        </p:nvSpPr>
        <p:spPr bwMode="auto">
          <a:xfrm>
            <a:off x="226621" y="18720146"/>
            <a:ext cx="13167360" cy="7822864"/>
          </a:xfrm>
          <a:prstGeom prst="rect">
            <a:avLst/>
          </a:prstGeom>
          <a:solidFill>
            <a:schemeClr val="bg1"/>
          </a:solidFill>
          <a:ln w="12700">
            <a:solidFill>
              <a:schemeClr val="accent1">
                <a:lumMod val="75000"/>
              </a:schemeClr>
            </a:solidFill>
          </a:ln>
          <a:effectLst/>
        </p:spPr>
        <p:txBody>
          <a:bodyPr wrap="square" lIns="137137" tIns="137137" rIns="137137" bIns="137137">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lnSpc>
                <a:spcPct val="150000"/>
              </a:lnSpc>
            </a:pPr>
            <a:r>
              <a:rPr lang="en-US" sz="3000" dirty="0">
                <a:latin typeface="Calibri" pitchFamily="34" charset="0"/>
              </a:rPr>
              <a:t>•Gas sampling for the pCO2 and CO2_flux were collected from each of the 12 wetlands over a three-day period. An </a:t>
            </a:r>
            <a:r>
              <a:rPr lang="en-US" sz="3000" dirty="0" err="1">
                <a:latin typeface="Calibri" pitchFamily="34" charset="0"/>
              </a:rPr>
              <a:t>eosFD</a:t>
            </a:r>
            <a:r>
              <a:rPr lang="en-US" sz="3000" dirty="0">
                <a:latin typeface="Calibri" pitchFamily="34" charset="0"/>
              </a:rPr>
              <a:t> was used to collect CO2_flux, and a </a:t>
            </a:r>
            <a:r>
              <a:rPr lang="en-US" sz="3000" dirty="0" err="1">
                <a:latin typeface="Calibri" pitchFamily="34" charset="0"/>
              </a:rPr>
              <a:t>vaisala</a:t>
            </a:r>
            <a:r>
              <a:rPr lang="en-US" sz="3000" dirty="0">
                <a:latin typeface="Calibri" pitchFamily="34" charset="0"/>
              </a:rPr>
              <a:t> GMP252 was utilized to collect CO2 data. The devices were placed in three locations of each wetland for at least 15 minutes for more accurate readings. </a:t>
            </a:r>
          </a:p>
          <a:p>
            <a:pPr eaLnBrk="1" hangingPunct="1">
              <a:lnSpc>
                <a:spcPct val="150000"/>
              </a:lnSpc>
            </a:pPr>
            <a:r>
              <a:rPr lang="en-US" sz="3000" dirty="0">
                <a:latin typeface="Calibri" pitchFamily="34" charset="0"/>
              </a:rPr>
              <a:t>• Wind speed data was collected from La Virgen </a:t>
            </a:r>
            <a:r>
              <a:rPr lang="en-US" sz="3000" dirty="0" err="1">
                <a:latin typeface="Calibri" pitchFamily="34" charset="0"/>
              </a:rPr>
              <a:t>Papallacta</a:t>
            </a:r>
            <a:r>
              <a:rPr lang="en-US" sz="3000" dirty="0">
                <a:latin typeface="Calibri" pitchFamily="34" charset="0"/>
              </a:rPr>
              <a:t>, a hydroclimatic weather station located in the national park.</a:t>
            </a:r>
          </a:p>
          <a:p>
            <a:pPr eaLnBrk="1" hangingPunct="1">
              <a:lnSpc>
                <a:spcPct val="150000"/>
              </a:lnSpc>
            </a:pPr>
            <a:r>
              <a:rPr lang="en-US" sz="3000" dirty="0">
                <a:latin typeface="Calibri" pitchFamily="34" charset="0"/>
              </a:rPr>
              <a:t>•Linear models in R were utilized to visually analyze the relationships between mechanisms and CO2_flux in the wetlands. </a:t>
            </a:r>
          </a:p>
          <a:p>
            <a:pPr eaLnBrk="1" hangingPunct="1">
              <a:lnSpc>
                <a:spcPct val="150000"/>
              </a:lnSpc>
            </a:pPr>
            <a:r>
              <a:rPr lang="en-US" sz="3000" dirty="0">
                <a:latin typeface="Calibri" pitchFamily="34" charset="0"/>
              </a:rPr>
              <a:t>• Gas transfer velocity was used as a comparative measure to evaluate the mechanisms' effects on CO2_flux. </a:t>
            </a:r>
            <a:r>
              <a:rPr lang="en-US" sz="3000" i="1" dirty="0">
                <a:latin typeface="Calibri" pitchFamily="34" charset="0"/>
              </a:rPr>
              <a:t>k </a:t>
            </a:r>
            <a:r>
              <a:rPr lang="en-US" sz="3000" dirty="0">
                <a:latin typeface="Calibri" pitchFamily="34" charset="0"/>
              </a:rPr>
              <a:t>is a crucial variable used to determine the flux of CO2, allowing insight into the impact of the mechanisms on CO2 dynamics.</a:t>
            </a:r>
          </a:p>
        </p:txBody>
      </p:sp>
      <p:sp>
        <p:nvSpPr>
          <p:cNvPr id="16" name="Rectangle 15">
            <a:extLst>
              <a:ext uri="{FF2B5EF4-FFF2-40B4-BE49-F238E27FC236}">
                <a16:creationId xmlns:a16="http://schemas.microsoft.com/office/drawing/2014/main" id="{08CF954D-A5EE-46EC-8F04-A3E1A7B88229}"/>
              </a:ext>
            </a:extLst>
          </p:cNvPr>
          <p:cNvSpPr/>
          <p:nvPr/>
        </p:nvSpPr>
        <p:spPr>
          <a:xfrm>
            <a:off x="226621" y="18068241"/>
            <a:ext cx="13167360" cy="731520"/>
          </a:xfrm>
          <a:prstGeom prst="rect">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r>
              <a:rPr lang="en-US" sz="4400" b="1" dirty="0">
                <a:solidFill>
                  <a:schemeClr val="bg1"/>
                </a:solidFill>
              </a:rPr>
              <a:t>Methods</a:t>
            </a:r>
          </a:p>
        </p:txBody>
      </p:sp>
      <p:sp>
        <p:nvSpPr>
          <p:cNvPr id="17" name="Rectangle 16">
            <a:extLst>
              <a:ext uri="{FF2B5EF4-FFF2-40B4-BE49-F238E27FC236}">
                <a16:creationId xmlns:a16="http://schemas.microsoft.com/office/drawing/2014/main" id="{5A679EA4-C0E0-4C4D-B4CD-18AC186AF4B9}"/>
              </a:ext>
            </a:extLst>
          </p:cNvPr>
          <p:cNvSpPr/>
          <p:nvPr/>
        </p:nvSpPr>
        <p:spPr>
          <a:xfrm>
            <a:off x="304380" y="3178607"/>
            <a:ext cx="13123417" cy="887992"/>
          </a:xfrm>
          <a:prstGeom prst="rect">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r>
              <a:rPr lang="en-US" sz="4400" b="1" dirty="0">
                <a:solidFill>
                  <a:schemeClr val="bg1"/>
                </a:solidFill>
              </a:rPr>
              <a:t>Introduction</a:t>
            </a:r>
          </a:p>
        </p:txBody>
      </p:sp>
      <p:sp>
        <p:nvSpPr>
          <p:cNvPr id="21" name="Text Box 191">
            <a:extLst>
              <a:ext uri="{FF2B5EF4-FFF2-40B4-BE49-F238E27FC236}">
                <a16:creationId xmlns:a16="http://schemas.microsoft.com/office/drawing/2014/main" id="{71DB0A20-1C25-4D6A-BD65-CC4E261043A7}"/>
              </a:ext>
            </a:extLst>
          </p:cNvPr>
          <p:cNvSpPr txBox="1">
            <a:spLocks noChangeArrowheads="1"/>
          </p:cNvSpPr>
          <p:nvPr/>
        </p:nvSpPr>
        <p:spPr bwMode="auto">
          <a:xfrm>
            <a:off x="30497219" y="12904264"/>
            <a:ext cx="13175087" cy="14055340"/>
          </a:xfrm>
          <a:prstGeom prst="rect">
            <a:avLst/>
          </a:prstGeom>
          <a:solidFill>
            <a:schemeClr val="bg1"/>
          </a:solidFill>
          <a:ln w="12700">
            <a:solidFill>
              <a:schemeClr val="accent1">
                <a:lumMod val="75000"/>
              </a:schemeClr>
            </a:solidFill>
          </a:ln>
          <a:effectLst/>
        </p:spPr>
        <p:txBody>
          <a:bodyPr wrap="square" lIns="137137" tIns="137137" rIns="137137" bIns="137137">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lnSpc>
                <a:spcPct val="150000"/>
              </a:lnSpc>
            </a:pPr>
            <a:r>
              <a:rPr lang="en-US" sz="3000" b="1" dirty="0">
                <a:latin typeface="+mn-lt"/>
              </a:rPr>
              <a:t>Conclusion</a:t>
            </a:r>
          </a:p>
          <a:p>
            <a:pPr eaLnBrk="1" hangingPunct="1">
              <a:lnSpc>
                <a:spcPct val="150000"/>
              </a:lnSpc>
            </a:pPr>
            <a:r>
              <a:rPr lang="en-US" sz="3000" dirty="0">
                <a:latin typeface="+mn-lt"/>
              </a:rPr>
              <a:t>•CO2 and CO2_flux  contained the strongest positive correlation relationship, which revealed that the wetlands that were being examined had a consistent transfer velocity of CO2 across the different wetlands.</a:t>
            </a:r>
          </a:p>
          <a:p>
            <a:pPr eaLnBrk="1" hangingPunct="1">
              <a:lnSpc>
                <a:spcPct val="150000"/>
              </a:lnSpc>
            </a:pPr>
            <a:r>
              <a:rPr lang="en-US" sz="3000" dirty="0">
                <a:latin typeface="+mn-lt"/>
              </a:rPr>
              <a:t>•There is a statistically significant relationship between the air temperature and </a:t>
            </a:r>
            <a:r>
              <a:rPr lang="en-US" sz="3000" i="1" dirty="0">
                <a:latin typeface="+mn-lt"/>
              </a:rPr>
              <a:t>k. </a:t>
            </a:r>
            <a:r>
              <a:rPr lang="en-US" sz="3000" dirty="0">
                <a:latin typeface="+mn-lt"/>
              </a:rPr>
              <a:t>This suggests that air temperature is an important mechanism for CO2_flux. </a:t>
            </a:r>
          </a:p>
          <a:p>
            <a:pPr eaLnBrk="1" hangingPunct="1">
              <a:lnSpc>
                <a:spcPct val="150000"/>
              </a:lnSpc>
            </a:pPr>
            <a:r>
              <a:rPr lang="en-US" sz="3000" dirty="0">
                <a:latin typeface="+mn-lt"/>
              </a:rPr>
              <a:t>•The relationship between the average wind and the </a:t>
            </a:r>
            <a:r>
              <a:rPr lang="en-US" sz="3000" i="1" dirty="0">
                <a:latin typeface="+mn-lt"/>
              </a:rPr>
              <a:t>k </a:t>
            </a:r>
            <a:r>
              <a:rPr lang="en-US" sz="3000" dirty="0">
                <a:latin typeface="+mn-lt"/>
              </a:rPr>
              <a:t>is not significant, indicating that wind speed is not a strong mechanism that affects CO2_flux.                                         </a:t>
            </a:r>
            <a:endParaRPr lang="en-US" sz="3000" b="1" dirty="0">
              <a:latin typeface="+mn-lt"/>
            </a:endParaRPr>
          </a:p>
          <a:p>
            <a:pPr eaLnBrk="1" hangingPunct="1">
              <a:lnSpc>
                <a:spcPct val="150000"/>
              </a:lnSpc>
            </a:pPr>
            <a:endParaRPr lang="en-US" sz="3000" b="1" dirty="0">
              <a:latin typeface="+mn-lt"/>
            </a:endParaRPr>
          </a:p>
          <a:p>
            <a:pPr eaLnBrk="1" hangingPunct="1">
              <a:lnSpc>
                <a:spcPct val="150000"/>
              </a:lnSpc>
            </a:pPr>
            <a:r>
              <a:rPr lang="en-US" sz="3000" b="1" dirty="0">
                <a:latin typeface="+mn-lt"/>
              </a:rPr>
              <a:t>Future direction</a:t>
            </a:r>
          </a:p>
          <a:p>
            <a:pPr eaLnBrk="1" hangingPunct="1">
              <a:lnSpc>
                <a:spcPct val="150000"/>
              </a:lnSpc>
            </a:pPr>
            <a:r>
              <a:rPr lang="en-US" sz="3000" dirty="0">
                <a:latin typeface="+mn-lt"/>
              </a:rPr>
              <a:t>• Identifying mechanisms affecting carbon storage in freshwater wetlands.</a:t>
            </a:r>
          </a:p>
          <a:p>
            <a:pPr eaLnBrk="1" hangingPunct="1">
              <a:lnSpc>
                <a:spcPct val="150000"/>
              </a:lnSpc>
            </a:pPr>
            <a:r>
              <a:rPr lang="en-US" sz="3000" dirty="0">
                <a:latin typeface="+mn-lt"/>
              </a:rPr>
              <a:t>• Broaden wetland analysis to uncover more CO2_flux influences.</a:t>
            </a:r>
          </a:p>
          <a:p>
            <a:pPr eaLnBrk="1" hangingPunct="1">
              <a:lnSpc>
                <a:spcPct val="150000"/>
              </a:lnSpc>
            </a:pPr>
            <a:endParaRPr lang="en-US" sz="3000" b="1" dirty="0">
              <a:latin typeface="+mn-lt"/>
            </a:endParaRPr>
          </a:p>
          <a:p>
            <a:pPr eaLnBrk="1" hangingPunct="1">
              <a:lnSpc>
                <a:spcPct val="150000"/>
              </a:lnSpc>
            </a:pPr>
            <a:r>
              <a:rPr lang="en-US" sz="3000" b="1" dirty="0">
                <a:latin typeface="+mn-lt"/>
              </a:rPr>
              <a:t>Acknowledgment</a:t>
            </a:r>
          </a:p>
          <a:p>
            <a:pPr eaLnBrk="1" hangingPunct="1">
              <a:lnSpc>
                <a:spcPct val="150000"/>
              </a:lnSpc>
            </a:pPr>
            <a:r>
              <a:rPr lang="en-US" sz="3000" dirty="0">
                <a:latin typeface="+mn-lt"/>
              </a:rPr>
              <a:t>This work was supported by the National Science Foundation (EAR‐1847331). We would like to thank the staff at the University of San Francisco Quito (USFQ) for logistical support as well as the communities of </a:t>
            </a:r>
            <a:r>
              <a:rPr lang="en-US" sz="3000" dirty="0" err="1">
                <a:latin typeface="+mn-lt"/>
              </a:rPr>
              <a:t>Cumbaya</a:t>
            </a:r>
            <a:r>
              <a:rPr lang="en-US" sz="3000" dirty="0">
                <a:latin typeface="+mn-lt"/>
              </a:rPr>
              <a:t>́ and Quito, Ecuador. We thank the Ministry of the Environment of Ecuador (research permit 014‐018‐IC‐FLO‐ DPAN/MA) and the National System of Protected Areas of Ecuador for site access.</a:t>
            </a:r>
          </a:p>
        </p:txBody>
      </p:sp>
      <p:sp>
        <p:nvSpPr>
          <p:cNvPr id="22" name="Rectangle 21">
            <a:extLst>
              <a:ext uri="{FF2B5EF4-FFF2-40B4-BE49-F238E27FC236}">
                <a16:creationId xmlns:a16="http://schemas.microsoft.com/office/drawing/2014/main" id="{4AFAFA48-93EF-4725-98F0-3E98C9066BB4}"/>
              </a:ext>
            </a:extLst>
          </p:cNvPr>
          <p:cNvSpPr/>
          <p:nvPr/>
        </p:nvSpPr>
        <p:spPr>
          <a:xfrm>
            <a:off x="30497219" y="12254583"/>
            <a:ext cx="13167360" cy="696640"/>
          </a:xfrm>
          <a:prstGeom prst="rect">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r>
              <a:rPr lang="en-US" sz="4400" b="1" dirty="0">
                <a:solidFill>
                  <a:schemeClr val="bg1"/>
                </a:solidFill>
              </a:rPr>
              <a:t>Conclusion and future direction</a:t>
            </a:r>
          </a:p>
        </p:txBody>
      </p:sp>
      <p:sp>
        <p:nvSpPr>
          <p:cNvPr id="23" name="Rectangle 22">
            <a:extLst>
              <a:ext uri="{FF2B5EF4-FFF2-40B4-BE49-F238E27FC236}">
                <a16:creationId xmlns:a16="http://schemas.microsoft.com/office/drawing/2014/main" id="{BE1A3112-B74D-4157-8B49-6C357B4EF834}"/>
              </a:ext>
            </a:extLst>
          </p:cNvPr>
          <p:cNvSpPr/>
          <p:nvPr/>
        </p:nvSpPr>
        <p:spPr>
          <a:xfrm>
            <a:off x="13687049" y="3185878"/>
            <a:ext cx="13167360" cy="731520"/>
          </a:xfrm>
          <a:prstGeom prst="rect">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r>
              <a:rPr lang="en-US" sz="4400" b="1" dirty="0">
                <a:solidFill>
                  <a:schemeClr val="bg1"/>
                </a:solidFill>
              </a:rPr>
              <a:t>Results</a:t>
            </a:r>
          </a:p>
        </p:txBody>
      </p:sp>
      <p:sp>
        <p:nvSpPr>
          <p:cNvPr id="24" name="Text Box 190">
            <a:extLst>
              <a:ext uri="{FF2B5EF4-FFF2-40B4-BE49-F238E27FC236}">
                <a16:creationId xmlns:a16="http://schemas.microsoft.com/office/drawing/2014/main" id="{5DCD42BB-EF60-4C1F-B349-18D3AE9A52CC}"/>
              </a:ext>
            </a:extLst>
          </p:cNvPr>
          <p:cNvSpPr txBox="1">
            <a:spLocks noChangeArrowheads="1"/>
          </p:cNvSpPr>
          <p:nvPr/>
        </p:nvSpPr>
        <p:spPr bwMode="auto">
          <a:xfrm>
            <a:off x="13687049" y="3926778"/>
            <a:ext cx="13167360" cy="2585277"/>
          </a:xfrm>
          <a:prstGeom prst="rect">
            <a:avLst/>
          </a:prstGeom>
          <a:solidFill>
            <a:schemeClr val="bg1"/>
          </a:solidFill>
          <a:ln w="12700">
            <a:solidFill>
              <a:schemeClr val="accent1">
                <a:lumMod val="75000"/>
              </a:schemeClr>
            </a:solidFill>
          </a:ln>
          <a:effectLst/>
        </p:spPr>
        <p:txBody>
          <a:bodyPr wrap="square" lIns="137137" tIns="137137" rIns="137137" bIns="137137">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r>
              <a:rPr lang="en-US" sz="3000" dirty="0">
                <a:solidFill>
                  <a:prstClr val="black"/>
                </a:solidFill>
                <a:latin typeface="Calibri" pitchFamily="34" charset="0"/>
              </a:rPr>
              <a:t>Wind speed and </a:t>
            </a:r>
            <a:r>
              <a:rPr lang="en-US" sz="3000" i="1" dirty="0">
                <a:solidFill>
                  <a:prstClr val="black"/>
                </a:solidFill>
                <a:latin typeface="Calibri" pitchFamily="34" charset="0"/>
              </a:rPr>
              <a:t>k </a:t>
            </a:r>
            <a:r>
              <a:rPr lang="en-US" sz="3000" dirty="0">
                <a:solidFill>
                  <a:prstClr val="black"/>
                </a:solidFill>
                <a:latin typeface="Calibri" pitchFamily="34" charset="0"/>
              </a:rPr>
              <a:t> have a positive linear relationship; however, the relationship is not statistically significant. </a:t>
            </a:r>
          </a:p>
          <a:p>
            <a:endParaRPr lang="en-US" sz="3000" dirty="0">
              <a:solidFill>
                <a:prstClr val="black"/>
              </a:solidFill>
              <a:latin typeface="Calibri" pitchFamily="34" charset="0"/>
            </a:endParaRPr>
          </a:p>
          <a:p>
            <a:r>
              <a:rPr lang="en-US" sz="3000" dirty="0">
                <a:solidFill>
                  <a:prstClr val="black"/>
                </a:solidFill>
                <a:latin typeface="Calibri" pitchFamily="34" charset="0"/>
              </a:rPr>
              <a:t>Air temperature and </a:t>
            </a:r>
            <a:r>
              <a:rPr lang="en-US" sz="3000" i="1" dirty="0">
                <a:solidFill>
                  <a:prstClr val="black"/>
                </a:solidFill>
                <a:latin typeface="Calibri" pitchFamily="34" charset="0"/>
              </a:rPr>
              <a:t>k </a:t>
            </a:r>
            <a:r>
              <a:rPr lang="en-US" sz="3000" dirty="0">
                <a:solidFill>
                  <a:prstClr val="black"/>
                </a:solidFill>
                <a:latin typeface="Calibri" pitchFamily="34" charset="0"/>
              </a:rPr>
              <a:t> have a negative linear relationship, and the relationship is statistically significant. </a:t>
            </a:r>
            <a:endParaRPr lang="en-US" sz="3000" dirty="0"/>
          </a:p>
        </p:txBody>
      </p:sp>
      <p:pic>
        <p:nvPicPr>
          <p:cNvPr id="32" name="Picture 31">
            <a:extLst>
              <a:ext uri="{FF2B5EF4-FFF2-40B4-BE49-F238E27FC236}">
                <a16:creationId xmlns:a16="http://schemas.microsoft.com/office/drawing/2014/main" id="{42C0CCCF-95A0-4722-B0F9-AB20EBAE38F6}"/>
              </a:ext>
            </a:extLst>
          </p:cNvPr>
          <p:cNvPicPr>
            <a:picLocks noChangeAspect="1"/>
          </p:cNvPicPr>
          <p:nvPr/>
        </p:nvPicPr>
        <p:blipFill rotWithShape="1">
          <a:blip r:embed="rId5"/>
          <a:srcRect l="37292" t="3360" r="7430" b="-3360"/>
          <a:stretch/>
        </p:blipFill>
        <p:spPr>
          <a:xfrm>
            <a:off x="30541162" y="3259413"/>
            <a:ext cx="13123417" cy="9214160"/>
          </a:xfrm>
          <a:prstGeom prst="rect">
            <a:avLst/>
          </a:prstGeom>
        </p:spPr>
      </p:pic>
      <p:pic>
        <p:nvPicPr>
          <p:cNvPr id="36" name="Picture 35">
            <a:extLst>
              <a:ext uri="{FF2B5EF4-FFF2-40B4-BE49-F238E27FC236}">
                <a16:creationId xmlns:a16="http://schemas.microsoft.com/office/drawing/2014/main" id="{23DDBF66-9286-4DF5-ACBF-E72C6D210A2A}"/>
              </a:ext>
            </a:extLst>
          </p:cNvPr>
          <p:cNvPicPr>
            <a:picLocks noChangeAspect="1"/>
          </p:cNvPicPr>
          <p:nvPr/>
        </p:nvPicPr>
        <p:blipFill rotWithShape="1">
          <a:blip r:embed="rId6"/>
          <a:srcRect l="23016" t="18047" r="15028" b="7478"/>
          <a:stretch/>
        </p:blipFill>
        <p:spPr>
          <a:xfrm>
            <a:off x="226621" y="26732754"/>
            <a:ext cx="11033619" cy="5813392"/>
          </a:xfrm>
          <a:prstGeom prst="rect">
            <a:avLst/>
          </a:prstGeom>
        </p:spPr>
      </p:pic>
      <p:sp>
        <p:nvSpPr>
          <p:cNvPr id="37" name="TextBox 36">
            <a:extLst>
              <a:ext uri="{FF2B5EF4-FFF2-40B4-BE49-F238E27FC236}">
                <a16:creationId xmlns:a16="http://schemas.microsoft.com/office/drawing/2014/main" id="{E0EB6486-5537-4BF7-A003-06D72D5854FE}"/>
              </a:ext>
            </a:extLst>
          </p:cNvPr>
          <p:cNvSpPr txBox="1"/>
          <p:nvPr/>
        </p:nvSpPr>
        <p:spPr>
          <a:xfrm>
            <a:off x="304380" y="3990933"/>
            <a:ext cx="13159633" cy="13916887"/>
          </a:xfrm>
          <a:prstGeom prst="rect">
            <a:avLst/>
          </a:prstGeom>
          <a:solidFill>
            <a:schemeClr val="bg1"/>
          </a:solidFill>
          <a:ln>
            <a:solidFill>
              <a:schemeClr val="accent1">
                <a:lumMod val="75000"/>
              </a:schemeClr>
            </a:solidFill>
          </a:ln>
        </p:spPr>
        <p:txBody>
          <a:bodyPr wrap="square" rtlCol="0">
            <a:spAutoFit/>
          </a:bodyPr>
          <a:lstStyle/>
          <a:p>
            <a:pPr>
              <a:lnSpc>
                <a:spcPct val="150000"/>
              </a:lnSpc>
            </a:pPr>
            <a:r>
              <a:rPr lang="en-US" sz="3000" dirty="0"/>
              <a:t>• Wetlands occupy approximately 4-6% of the Earth’s land area, and act as carbon sinks storing approximately 25-30% of the world's terrestrial carbon while also contributing to carbon emissions (2). </a:t>
            </a:r>
          </a:p>
          <a:p>
            <a:pPr>
              <a:lnSpc>
                <a:spcPct val="150000"/>
              </a:lnSpc>
            </a:pPr>
            <a:r>
              <a:rPr lang="en-US" sz="3000" dirty="0"/>
              <a:t>•Currently, there has been a dearth of research on the specific factors that contribute to CO2_flux.</a:t>
            </a:r>
          </a:p>
          <a:p>
            <a:pPr>
              <a:lnSpc>
                <a:spcPct val="150000"/>
              </a:lnSpc>
            </a:pPr>
            <a:r>
              <a:rPr lang="en-US" sz="3000" dirty="0"/>
              <a:t>• The study aims to assess if particular mechanisms significantly impact CO2_flux in freshwater wetlands.</a:t>
            </a:r>
          </a:p>
          <a:p>
            <a:pPr>
              <a:lnSpc>
                <a:spcPct val="150000"/>
              </a:lnSpc>
            </a:pPr>
            <a:r>
              <a:rPr lang="en-US" sz="3000" dirty="0"/>
              <a:t>• In this study, </a:t>
            </a:r>
            <a:r>
              <a:rPr lang="en-US" sz="3000" dirty="0">
                <a:solidFill>
                  <a:prstClr val="black"/>
                </a:solidFill>
              </a:rPr>
              <a:t>CO2_flux was measured as the movement between CO2 and the atmosphere (4).</a:t>
            </a:r>
          </a:p>
          <a:p>
            <a:pPr>
              <a:lnSpc>
                <a:spcPct val="150000"/>
              </a:lnSpc>
            </a:pPr>
            <a:r>
              <a:rPr lang="en-US" sz="3000" dirty="0"/>
              <a:t>• </a:t>
            </a:r>
            <a:r>
              <a:rPr lang="en-US" sz="3000" dirty="0">
                <a:solidFill>
                  <a:prstClr val="black"/>
                </a:solidFill>
              </a:rPr>
              <a:t>Gas transfer velocity (</a:t>
            </a:r>
            <a:r>
              <a:rPr lang="en-US" sz="3000" i="1" dirty="0">
                <a:solidFill>
                  <a:prstClr val="black"/>
                </a:solidFill>
              </a:rPr>
              <a:t>k</a:t>
            </a:r>
            <a:r>
              <a:rPr lang="en-US" sz="3000" dirty="0">
                <a:solidFill>
                  <a:prstClr val="black"/>
                </a:solidFill>
              </a:rPr>
              <a:t>) was measured by the rate of gas exchange between air and water interfaces(4). </a:t>
            </a:r>
          </a:p>
          <a:p>
            <a:pPr>
              <a:lnSpc>
                <a:spcPct val="150000"/>
              </a:lnSpc>
            </a:pPr>
            <a:endParaRPr lang="en-US" sz="3000" b="1" dirty="0">
              <a:solidFill>
                <a:prstClr val="black"/>
              </a:solidFill>
            </a:endParaRPr>
          </a:p>
          <a:p>
            <a:pPr>
              <a:lnSpc>
                <a:spcPct val="150000"/>
              </a:lnSpc>
            </a:pPr>
            <a:r>
              <a:rPr lang="en-US" sz="3200" b="1" dirty="0">
                <a:solidFill>
                  <a:prstClr val="black"/>
                </a:solidFill>
              </a:rPr>
              <a:t>Field site</a:t>
            </a:r>
          </a:p>
          <a:p>
            <a:pPr>
              <a:lnSpc>
                <a:spcPct val="150000"/>
              </a:lnSpc>
            </a:pPr>
            <a:r>
              <a:rPr lang="en-US" sz="3000" dirty="0"/>
              <a:t>• Field sampling was completed at 12 wetlands from June to July 2022 in </a:t>
            </a:r>
            <a:r>
              <a:rPr lang="en-US" sz="3000" dirty="0" err="1"/>
              <a:t>Cayambe</a:t>
            </a:r>
            <a:r>
              <a:rPr lang="en-US" sz="3000" dirty="0"/>
              <a:t>-Coca National Park, located in Ecuador. (Figure 1)</a:t>
            </a:r>
          </a:p>
          <a:p>
            <a:pPr>
              <a:lnSpc>
                <a:spcPct val="150000"/>
              </a:lnSpc>
            </a:pPr>
            <a:r>
              <a:rPr lang="en-US" sz="3000" dirty="0"/>
              <a:t>• Sample collection took place in the paramos in Ecuador. The paramos can only be found in the Andes mountains at an altitude above 12,500 feet. It has the highest botanical biodiversity of all high-altitude systems (1). </a:t>
            </a:r>
          </a:p>
          <a:p>
            <a:pPr>
              <a:lnSpc>
                <a:spcPct val="150000"/>
              </a:lnSpc>
            </a:pPr>
            <a:r>
              <a:rPr lang="en-US" sz="3000" dirty="0"/>
              <a:t>• Paramos function as natural sponges, collecting water from precipitation and melting mountain tops and gradually releasing it to the lowlands (2).</a:t>
            </a:r>
            <a:endParaRPr lang="en-US" dirty="0"/>
          </a:p>
        </p:txBody>
      </p:sp>
      <p:pic>
        <p:nvPicPr>
          <p:cNvPr id="38" name="Picture 37">
            <a:extLst>
              <a:ext uri="{FF2B5EF4-FFF2-40B4-BE49-F238E27FC236}">
                <a16:creationId xmlns:a16="http://schemas.microsoft.com/office/drawing/2014/main" id="{BCF8A9BD-4CA4-4DC0-89E1-F709470115DC}"/>
              </a:ext>
            </a:extLst>
          </p:cNvPr>
          <p:cNvPicPr>
            <a:picLocks noChangeAspect="1"/>
          </p:cNvPicPr>
          <p:nvPr/>
        </p:nvPicPr>
        <p:blipFill>
          <a:blip r:embed="rId7"/>
          <a:stretch>
            <a:fillRect/>
          </a:stretch>
        </p:blipFill>
        <p:spPr>
          <a:xfrm>
            <a:off x="13723843" y="6682637"/>
            <a:ext cx="12405830" cy="7921994"/>
          </a:xfrm>
          <a:prstGeom prst="rect">
            <a:avLst/>
          </a:prstGeom>
        </p:spPr>
      </p:pic>
      <p:pic>
        <p:nvPicPr>
          <p:cNvPr id="39" name="Picture 38">
            <a:extLst>
              <a:ext uri="{FF2B5EF4-FFF2-40B4-BE49-F238E27FC236}">
                <a16:creationId xmlns:a16="http://schemas.microsoft.com/office/drawing/2014/main" id="{A5E3BC42-FEBE-4AC8-86DA-F3613EDF6F9E}"/>
              </a:ext>
            </a:extLst>
          </p:cNvPr>
          <p:cNvPicPr>
            <a:picLocks noChangeAspect="1"/>
          </p:cNvPicPr>
          <p:nvPr/>
        </p:nvPicPr>
        <p:blipFill rotWithShape="1">
          <a:blip r:embed="rId8"/>
          <a:srcRect l="67796" t="49980" r="17940" b="44510"/>
          <a:stretch/>
        </p:blipFill>
        <p:spPr>
          <a:xfrm>
            <a:off x="23396895" y="7462428"/>
            <a:ext cx="2519668" cy="547471"/>
          </a:xfrm>
          <a:prstGeom prst="rect">
            <a:avLst/>
          </a:prstGeom>
        </p:spPr>
      </p:pic>
      <p:sp>
        <p:nvSpPr>
          <p:cNvPr id="42" name="Rectangle 41">
            <a:extLst>
              <a:ext uri="{FF2B5EF4-FFF2-40B4-BE49-F238E27FC236}">
                <a16:creationId xmlns:a16="http://schemas.microsoft.com/office/drawing/2014/main" id="{F163BFEA-9C7D-413B-912C-BB72B5FF16AE}"/>
              </a:ext>
            </a:extLst>
          </p:cNvPr>
          <p:cNvSpPr/>
          <p:nvPr/>
        </p:nvSpPr>
        <p:spPr>
          <a:xfrm>
            <a:off x="25124200" y="8359665"/>
            <a:ext cx="5061262" cy="5693866"/>
          </a:xfrm>
          <a:prstGeom prst="rect">
            <a:avLst/>
          </a:prstGeom>
        </p:spPr>
        <p:txBody>
          <a:bodyPr wrap="square">
            <a:spAutoFit/>
          </a:bodyPr>
          <a:lstStyle/>
          <a:p>
            <a:r>
              <a:rPr lang="en-US" sz="2600" b="1" dirty="0"/>
              <a:t>Figure 2.</a:t>
            </a:r>
            <a:r>
              <a:rPr lang="en-US" sz="2600" dirty="0"/>
              <a:t> Average wetland CO2  vs CO2_flux.</a:t>
            </a:r>
          </a:p>
          <a:p>
            <a:r>
              <a:rPr lang="en-US" sz="2600" dirty="0"/>
              <a:t>Each data point on the graph represents the calculated averages of the individual wetlands. </a:t>
            </a:r>
          </a:p>
          <a:p>
            <a:r>
              <a:rPr lang="en-US" sz="2600" dirty="0"/>
              <a:t>The average CO2_flux for each wetland was computed by taking the mean of all of the CO</a:t>
            </a:r>
            <a:r>
              <a:rPr lang="en-US" sz="2600" baseline="-25000" dirty="0"/>
              <a:t>2</a:t>
            </a:r>
            <a:r>
              <a:rPr lang="en-US" sz="2600" dirty="0"/>
              <a:t>_flux measurements obtained during the three-days of testing. The average CO2 for each wetland was computed by taking the mean of all of the CO2</a:t>
            </a:r>
            <a:r>
              <a:rPr lang="en-US" sz="2600" baseline="-25000" dirty="0"/>
              <a:t> </a:t>
            </a:r>
            <a:r>
              <a:rPr lang="en-US" sz="2600" dirty="0"/>
              <a:t>levels measured during the three-day testing period.</a:t>
            </a:r>
          </a:p>
        </p:txBody>
      </p:sp>
      <p:sp>
        <p:nvSpPr>
          <p:cNvPr id="43" name="Rectangle 42">
            <a:extLst>
              <a:ext uri="{FF2B5EF4-FFF2-40B4-BE49-F238E27FC236}">
                <a16:creationId xmlns:a16="http://schemas.microsoft.com/office/drawing/2014/main" id="{610D36C5-28E3-4AA1-8467-CF5624947C6E}"/>
              </a:ext>
            </a:extLst>
          </p:cNvPr>
          <p:cNvSpPr/>
          <p:nvPr/>
        </p:nvSpPr>
        <p:spPr>
          <a:xfrm>
            <a:off x="25310306" y="17155276"/>
            <a:ext cx="5061262" cy="5293757"/>
          </a:xfrm>
          <a:prstGeom prst="rect">
            <a:avLst/>
          </a:prstGeom>
        </p:spPr>
        <p:txBody>
          <a:bodyPr wrap="square">
            <a:spAutoFit/>
          </a:bodyPr>
          <a:lstStyle/>
          <a:p>
            <a:r>
              <a:rPr lang="en-US" sz="2600" b="1" dirty="0"/>
              <a:t>Figure 3.</a:t>
            </a:r>
            <a:r>
              <a:rPr lang="en-US" sz="2600" dirty="0"/>
              <a:t> Average wetland wind speed vs gas transfer velocity </a:t>
            </a:r>
            <a:r>
              <a:rPr lang="en-US" sz="2600" i="1" dirty="0"/>
              <a:t>(k). </a:t>
            </a:r>
          </a:p>
          <a:p>
            <a:r>
              <a:rPr lang="en-US" sz="2600" dirty="0"/>
              <a:t>The average wind speed (meters per second) was the daily average collected from the weather station and was not specific to each wetland; it served as the measurements for the region as a whole. </a:t>
            </a:r>
            <a:r>
              <a:rPr lang="en-US" sz="2600" i="1" dirty="0"/>
              <a:t>k</a:t>
            </a:r>
            <a:r>
              <a:rPr lang="en-US" sz="2600" dirty="0"/>
              <a:t>, measured in meters per day, was collected from each wetland during the three testing dates. Three data points were collected each day.</a:t>
            </a:r>
          </a:p>
        </p:txBody>
      </p:sp>
      <p:sp>
        <p:nvSpPr>
          <p:cNvPr id="44" name="Rectangle 43">
            <a:extLst>
              <a:ext uri="{FF2B5EF4-FFF2-40B4-BE49-F238E27FC236}">
                <a16:creationId xmlns:a16="http://schemas.microsoft.com/office/drawing/2014/main" id="{2E451FAF-7678-424D-87A3-FCEE23E445A2}"/>
              </a:ext>
            </a:extLst>
          </p:cNvPr>
          <p:cNvSpPr/>
          <p:nvPr/>
        </p:nvSpPr>
        <p:spPr>
          <a:xfrm>
            <a:off x="25321014" y="26402329"/>
            <a:ext cx="4883139" cy="4493538"/>
          </a:xfrm>
          <a:prstGeom prst="rect">
            <a:avLst/>
          </a:prstGeom>
        </p:spPr>
        <p:txBody>
          <a:bodyPr wrap="square">
            <a:spAutoFit/>
          </a:bodyPr>
          <a:lstStyle/>
          <a:p>
            <a:pPr lvl="0"/>
            <a:r>
              <a:rPr lang="en-US" sz="2600" b="1" dirty="0">
                <a:solidFill>
                  <a:prstClr val="black"/>
                </a:solidFill>
              </a:rPr>
              <a:t>Figure 4.</a:t>
            </a:r>
            <a:r>
              <a:rPr lang="en-US" sz="2600" dirty="0">
                <a:solidFill>
                  <a:prstClr val="black"/>
                </a:solidFill>
              </a:rPr>
              <a:t> Average wetland air temperature vs gas transfer velocity </a:t>
            </a:r>
            <a:r>
              <a:rPr lang="en-US" sz="2600" i="1" dirty="0">
                <a:solidFill>
                  <a:prstClr val="black"/>
                </a:solidFill>
              </a:rPr>
              <a:t>(k).</a:t>
            </a:r>
          </a:p>
          <a:p>
            <a:pPr lvl="0"/>
            <a:r>
              <a:rPr lang="en-US" sz="2600" dirty="0"/>
              <a:t>The air temperature</a:t>
            </a:r>
            <a:r>
              <a:rPr lang="en-US" sz="2600" i="1" dirty="0"/>
              <a:t> </a:t>
            </a:r>
            <a:r>
              <a:rPr lang="en-US" sz="2600" dirty="0"/>
              <a:t>was collected from each wetland on the three testing days, and measured in Celsius. </a:t>
            </a:r>
            <a:r>
              <a:rPr lang="en-US" sz="2600" i="1" dirty="0"/>
              <a:t>k</a:t>
            </a:r>
            <a:r>
              <a:rPr lang="en-US" sz="2600" dirty="0"/>
              <a:t>, measured in meters per day, was collected from each wetland during the three testing dates. Three data points were collected each day.</a:t>
            </a:r>
          </a:p>
        </p:txBody>
      </p:sp>
      <p:sp>
        <p:nvSpPr>
          <p:cNvPr id="45" name="Rectangle 44">
            <a:extLst>
              <a:ext uri="{FF2B5EF4-FFF2-40B4-BE49-F238E27FC236}">
                <a16:creationId xmlns:a16="http://schemas.microsoft.com/office/drawing/2014/main" id="{30952BF2-0F3F-487A-B2B5-9FBF62B84401}"/>
              </a:ext>
            </a:extLst>
          </p:cNvPr>
          <p:cNvSpPr/>
          <p:nvPr/>
        </p:nvSpPr>
        <p:spPr>
          <a:xfrm>
            <a:off x="30497219" y="27105691"/>
            <a:ext cx="13167360" cy="731520"/>
          </a:xfrm>
          <a:prstGeom prst="rect">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r>
              <a:rPr lang="en-US" sz="4400" b="1" dirty="0">
                <a:solidFill>
                  <a:schemeClr val="bg1"/>
                </a:solidFill>
              </a:rPr>
              <a:t>References</a:t>
            </a:r>
          </a:p>
        </p:txBody>
      </p:sp>
      <p:sp>
        <p:nvSpPr>
          <p:cNvPr id="47" name="TextBox 46">
            <a:extLst>
              <a:ext uri="{FF2B5EF4-FFF2-40B4-BE49-F238E27FC236}">
                <a16:creationId xmlns:a16="http://schemas.microsoft.com/office/drawing/2014/main" id="{C5C3155E-107A-46B7-B02C-573D4971B1CD}"/>
              </a:ext>
            </a:extLst>
          </p:cNvPr>
          <p:cNvSpPr txBox="1"/>
          <p:nvPr/>
        </p:nvSpPr>
        <p:spPr>
          <a:xfrm>
            <a:off x="11299302" y="30053156"/>
            <a:ext cx="2451661" cy="2492990"/>
          </a:xfrm>
          <a:prstGeom prst="rect">
            <a:avLst/>
          </a:prstGeom>
          <a:noFill/>
        </p:spPr>
        <p:txBody>
          <a:bodyPr wrap="square" rtlCol="0">
            <a:spAutoFit/>
          </a:bodyPr>
          <a:lstStyle/>
          <a:p>
            <a:r>
              <a:rPr lang="en-US" sz="2600" b="1" dirty="0"/>
              <a:t>Figure 1.</a:t>
            </a:r>
          </a:p>
          <a:p>
            <a:r>
              <a:rPr lang="en-US" sz="2600" dirty="0"/>
              <a:t>The yellow pin indicates the location of the field site in South America.</a:t>
            </a:r>
          </a:p>
        </p:txBody>
      </p:sp>
      <p:sp>
        <p:nvSpPr>
          <p:cNvPr id="48" name="TextBox 47">
            <a:extLst>
              <a:ext uri="{FF2B5EF4-FFF2-40B4-BE49-F238E27FC236}">
                <a16:creationId xmlns:a16="http://schemas.microsoft.com/office/drawing/2014/main" id="{E0448B74-ABF8-4F96-A78F-28BBFE21EC51}"/>
              </a:ext>
            </a:extLst>
          </p:cNvPr>
          <p:cNvSpPr txBox="1"/>
          <p:nvPr/>
        </p:nvSpPr>
        <p:spPr>
          <a:xfrm>
            <a:off x="28156944" y="3281414"/>
            <a:ext cx="2425208" cy="1692771"/>
          </a:xfrm>
          <a:prstGeom prst="rect">
            <a:avLst/>
          </a:prstGeom>
          <a:noFill/>
        </p:spPr>
        <p:txBody>
          <a:bodyPr wrap="square" rtlCol="0">
            <a:spAutoFit/>
          </a:bodyPr>
          <a:lstStyle/>
          <a:p>
            <a:r>
              <a:rPr lang="en-US" sz="2600" b="1" dirty="0"/>
              <a:t>Figure 5.</a:t>
            </a:r>
          </a:p>
          <a:p>
            <a:r>
              <a:rPr lang="en-US" sz="2600" dirty="0"/>
              <a:t>Field site in </a:t>
            </a:r>
            <a:r>
              <a:rPr lang="en-US" sz="2600" dirty="0" err="1"/>
              <a:t>Cayambe</a:t>
            </a:r>
            <a:r>
              <a:rPr lang="en-US" sz="2600" dirty="0"/>
              <a:t>-Coca national park. </a:t>
            </a:r>
          </a:p>
        </p:txBody>
      </p:sp>
      <p:sp>
        <p:nvSpPr>
          <p:cNvPr id="54" name="Rectangle 53">
            <a:extLst>
              <a:ext uri="{FF2B5EF4-FFF2-40B4-BE49-F238E27FC236}">
                <a16:creationId xmlns:a16="http://schemas.microsoft.com/office/drawing/2014/main" id="{ECB3BEA4-26A7-4089-A395-317C96034C2B}"/>
              </a:ext>
            </a:extLst>
          </p:cNvPr>
          <p:cNvSpPr/>
          <p:nvPr/>
        </p:nvSpPr>
        <p:spPr>
          <a:xfrm>
            <a:off x="14958784" y="6968305"/>
            <a:ext cx="5833435" cy="801889"/>
          </a:xfrm>
          <a:prstGeom prst="rect">
            <a:avLst/>
          </a:prstGeom>
        </p:spPr>
        <p:txBody>
          <a:bodyPr wrap="square">
            <a:spAutoFit/>
          </a:bodyPr>
          <a:lstStyle/>
          <a:p>
            <a:r>
              <a:rPr lang="en-US" sz="2300" dirty="0">
                <a:latin typeface="Calibri" pitchFamily="34" charset="0"/>
              </a:rPr>
              <a:t>CO2  flux=-0.0383787+(.0001172*average CO2)</a:t>
            </a:r>
          </a:p>
          <a:p>
            <a:r>
              <a:rPr lang="en-US" sz="2300" dirty="0">
                <a:latin typeface="Calibri" pitchFamily="34" charset="0"/>
              </a:rPr>
              <a:t>P-value: 7.157e-09</a:t>
            </a:r>
            <a:endParaRPr lang="en-US" sz="2300" dirty="0"/>
          </a:p>
        </p:txBody>
      </p:sp>
      <p:sp>
        <p:nvSpPr>
          <p:cNvPr id="55" name="Rectangle 54">
            <a:extLst>
              <a:ext uri="{FF2B5EF4-FFF2-40B4-BE49-F238E27FC236}">
                <a16:creationId xmlns:a16="http://schemas.microsoft.com/office/drawing/2014/main" id="{CBF2ABC1-9462-453F-A193-8EE03BFB7A86}"/>
              </a:ext>
            </a:extLst>
          </p:cNvPr>
          <p:cNvSpPr/>
          <p:nvPr/>
        </p:nvSpPr>
        <p:spPr>
          <a:xfrm>
            <a:off x="14552218" y="15501868"/>
            <a:ext cx="21945600" cy="800219"/>
          </a:xfrm>
          <a:prstGeom prst="rect">
            <a:avLst/>
          </a:prstGeom>
        </p:spPr>
        <p:txBody>
          <a:bodyPr>
            <a:spAutoFit/>
          </a:bodyPr>
          <a:lstStyle/>
          <a:p>
            <a:r>
              <a:rPr lang="en-US" sz="2300" i="1" dirty="0">
                <a:latin typeface="Calibri" pitchFamily="34" charset="0"/>
              </a:rPr>
              <a:t>k</a:t>
            </a:r>
            <a:r>
              <a:rPr lang="en-US" sz="2300" dirty="0">
                <a:latin typeface="Calibri" pitchFamily="34" charset="0"/>
              </a:rPr>
              <a:t>=-2.61323+(0.03476 *average wind)</a:t>
            </a:r>
          </a:p>
          <a:p>
            <a:r>
              <a:rPr lang="en-US" sz="2300" dirty="0">
                <a:latin typeface="Calibri" pitchFamily="34" charset="0"/>
              </a:rPr>
              <a:t> p-value: 0.782</a:t>
            </a:r>
          </a:p>
        </p:txBody>
      </p:sp>
      <p:sp>
        <p:nvSpPr>
          <p:cNvPr id="56" name="Rectangle 55">
            <a:extLst>
              <a:ext uri="{FF2B5EF4-FFF2-40B4-BE49-F238E27FC236}">
                <a16:creationId xmlns:a16="http://schemas.microsoft.com/office/drawing/2014/main" id="{F4C8CA96-1ED8-47DB-9B95-36B36E48A3C3}"/>
              </a:ext>
            </a:extLst>
          </p:cNvPr>
          <p:cNvSpPr/>
          <p:nvPr/>
        </p:nvSpPr>
        <p:spPr>
          <a:xfrm>
            <a:off x="14494787" y="24102625"/>
            <a:ext cx="21945600" cy="800219"/>
          </a:xfrm>
          <a:prstGeom prst="rect">
            <a:avLst/>
          </a:prstGeom>
        </p:spPr>
        <p:txBody>
          <a:bodyPr>
            <a:spAutoFit/>
          </a:bodyPr>
          <a:lstStyle/>
          <a:p>
            <a:r>
              <a:rPr lang="en-US" sz="2300" i="1" dirty="0">
                <a:latin typeface="Calibri" pitchFamily="34" charset="0"/>
              </a:rPr>
              <a:t>k</a:t>
            </a:r>
            <a:r>
              <a:rPr lang="en-US" sz="2300" dirty="0">
                <a:latin typeface="Calibri" pitchFamily="34" charset="0"/>
              </a:rPr>
              <a:t> = 3.59302-(.07907*Air temperature)</a:t>
            </a:r>
          </a:p>
          <a:p>
            <a:r>
              <a:rPr lang="en-US" sz="2300" dirty="0">
                <a:latin typeface="Calibri" pitchFamily="34" charset="0"/>
              </a:rPr>
              <a:t>p-value: 0.0389</a:t>
            </a:r>
          </a:p>
        </p:txBody>
      </p:sp>
      <p:pic>
        <p:nvPicPr>
          <p:cNvPr id="3" name="Picture 2">
            <a:extLst>
              <a:ext uri="{FF2B5EF4-FFF2-40B4-BE49-F238E27FC236}">
                <a16:creationId xmlns:a16="http://schemas.microsoft.com/office/drawing/2014/main" id="{FA834012-BB32-46FC-B7E4-2CDC465936F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155385" y="173566"/>
            <a:ext cx="2806074" cy="2806074"/>
          </a:xfrm>
          <a:prstGeom prst="rect">
            <a:avLst/>
          </a:prstGeom>
        </p:spPr>
      </p:pic>
      <p:sp>
        <p:nvSpPr>
          <p:cNvPr id="2" name="TextBox 1">
            <a:extLst>
              <a:ext uri="{FF2B5EF4-FFF2-40B4-BE49-F238E27FC236}">
                <a16:creationId xmlns:a16="http://schemas.microsoft.com/office/drawing/2014/main" id="{D16428E0-8DF5-41DB-9C62-FF432771B573}"/>
              </a:ext>
            </a:extLst>
          </p:cNvPr>
          <p:cNvSpPr txBox="1"/>
          <p:nvPr/>
        </p:nvSpPr>
        <p:spPr>
          <a:xfrm>
            <a:off x="30541162" y="27837211"/>
            <a:ext cx="13123417" cy="4907623"/>
          </a:xfrm>
          <a:prstGeom prst="rect">
            <a:avLst/>
          </a:prstGeom>
          <a:noFill/>
          <a:ln>
            <a:solidFill>
              <a:schemeClr val="accent1">
                <a:lumMod val="75000"/>
              </a:schemeClr>
            </a:solidFill>
          </a:ln>
        </p:spPr>
        <p:txBody>
          <a:bodyPr wrap="square" rtlCol="0">
            <a:spAutoFit/>
          </a:bodyPr>
          <a:lstStyle/>
          <a:p>
            <a:pPr lvl="0"/>
            <a:r>
              <a:rPr lang="en-US" sz="2400" dirty="0">
                <a:solidFill>
                  <a:prstClr val="black"/>
                </a:solidFill>
              </a:rPr>
              <a:t>1) Lozano, Carlos. “What Are the </a:t>
            </a:r>
            <a:r>
              <a:rPr lang="en-US" sz="2400" dirty="0" err="1">
                <a:solidFill>
                  <a:prstClr val="black"/>
                </a:solidFill>
              </a:rPr>
              <a:t>Páramos</a:t>
            </a:r>
            <a:r>
              <a:rPr lang="en-US" sz="2400" dirty="0">
                <a:solidFill>
                  <a:prstClr val="black"/>
                </a:solidFill>
              </a:rPr>
              <a:t> and What Can You Do to Protect Them?” Interamerican Association for Environmental Defense (AIDA), 11 Apr. 2018, aida-americas.org/</a:t>
            </a:r>
            <a:r>
              <a:rPr lang="en-US" sz="2400" dirty="0" err="1">
                <a:solidFill>
                  <a:prstClr val="black"/>
                </a:solidFill>
              </a:rPr>
              <a:t>en</a:t>
            </a:r>
            <a:r>
              <a:rPr lang="en-US" sz="2400" dirty="0">
                <a:solidFill>
                  <a:prstClr val="black"/>
                </a:solidFill>
              </a:rPr>
              <a:t>/blog/what-are-p%C3%A1ramos-and-what-can-you-do-protect-them. </a:t>
            </a:r>
          </a:p>
          <a:p>
            <a:pPr lvl="0"/>
            <a:endParaRPr lang="en-US" sz="2400" dirty="0">
              <a:solidFill>
                <a:prstClr val="black"/>
              </a:solidFill>
            </a:endParaRPr>
          </a:p>
          <a:p>
            <a:pPr lvl="0"/>
            <a:r>
              <a:rPr lang="en-US" sz="2400" dirty="0">
                <a:solidFill>
                  <a:prstClr val="black"/>
                </a:solidFill>
              </a:rPr>
              <a:t>2) Shark, </a:t>
            </a:r>
            <a:r>
              <a:rPr lang="en-US" sz="2400" dirty="0" err="1">
                <a:solidFill>
                  <a:prstClr val="black"/>
                </a:solidFill>
              </a:rPr>
              <a:t>MikeOh</a:t>
            </a:r>
            <a:r>
              <a:rPr lang="en-US" sz="2400" dirty="0">
                <a:solidFill>
                  <a:prstClr val="black"/>
                </a:solidFill>
              </a:rPr>
              <a:t>. “This Unique Andean Ecosystem Is Warming Almost as Fast as the Arctic.” State of the Planet, 18 Nov. 2018, news.climate.columbia.edu/2018/11/15/paramos-ecosystem-climate-change/. </a:t>
            </a:r>
          </a:p>
          <a:p>
            <a:pPr lvl="0"/>
            <a:endParaRPr lang="en-US" sz="2400" dirty="0">
              <a:solidFill>
                <a:prstClr val="black"/>
              </a:solidFill>
            </a:endParaRPr>
          </a:p>
          <a:p>
            <a:pPr lvl="0"/>
            <a:r>
              <a:rPr lang="en-US" sz="2400" dirty="0">
                <a:solidFill>
                  <a:prstClr val="black"/>
                </a:solidFill>
              </a:rPr>
              <a:t>3) Watson, Robert T. Land Use, Land-Use Change, and Forestry. Special Report of the Intergovernmental Panel on Climate Change (IPCC). Cambridge University Press, 2000. </a:t>
            </a:r>
          </a:p>
          <a:p>
            <a:pPr lvl="0"/>
            <a:endParaRPr lang="en-US" sz="2400" dirty="0">
              <a:solidFill>
                <a:prstClr val="black"/>
              </a:solidFill>
            </a:endParaRPr>
          </a:p>
          <a:p>
            <a:pPr lvl="0"/>
            <a:r>
              <a:rPr lang="en-US" sz="2400" dirty="0">
                <a:solidFill>
                  <a:prstClr val="black"/>
                </a:solidFill>
              </a:rPr>
              <a:t>4) Whitmore, </a:t>
            </a:r>
            <a:r>
              <a:rPr lang="en-US" sz="2400" dirty="0" err="1">
                <a:solidFill>
                  <a:prstClr val="black"/>
                </a:solidFill>
              </a:rPr>
              <a:t>Keridwen</a:t>
            </a:r>
            <a:r>
              <a:rPr lang="en-US" sz="2400" dirty="0">
                <a:solidFill>
                  <a:prstClr val="black"/>
                </a:solidFill>
              </a:rPr>
              <a:t>. “Greenhouse Gas Emissions from the Freshwater Landscape in a High-Altitude, Tropical Ecosystem.” University of North Carolina at Chapel Hill, 2023. </a:t>
            </a:r>
          </a:p>
          <a:p>
            <a:endParaRPr lang="en-US" dirty="0"/>
          </a:p>
        </p:txBody>
      </p:sp>
    </p:spTree>
    <p:extLst>
      <p:ext uri="{BB962C8B-B14F-4D97-AF65-F5344CB8AC3E}">
        <p14:creationId xmlns:p14="http://schemas.microsoft.com/office/powerpoint/2010/main" val="12620780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2089</TotalTime>
  <Words>1077</Words>
  <Application>Microsoft Office PowerPoint</Application>
  <PresentationFormat>Custom</PresentationFormat>
  <Paragraphs>60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Madrigal, Amy Danysha</dc:creator>
  <cp:lastModifiedBy>Madrigal, Amy Danysha</cp:lastModifiedBy>
  <cp:revision>260</cp:revision>
  <dcterms:created xsi:type="dcterms:W3CDTF">2023-04-18T18:20:18Z</dcterms:created>
  <dcterms:modified xsi:type="dcterms:W3CDTF">2023-04-21T21:30:58Z</dcterms:modified>
</cp:coreProperties>
</file>